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7" r:id="rId4"/>
    <p:sldId id="288" r:id="rId5"/>
    <p:sldId id="275" r:id="rId6"/>
    <p:sldId id="278" r:id="rId7"/>
    <p:sldId id="276" r:id="rId8"/>
    <p:sldId id="279" r:id="rId9"/>
    <p:sldId id="281" r:id="rId10"/>
    <p:sldId id="282" r:id="rId11"/>
    <p:sldId id="283" r:id="rId12"/>
    <p:sldId id="284" r:id="rId13"/>
    <p:sldId id="289" r:id="rId14"/>
    <p:sldId id="290" r:id="rId15"/>
    <p:sldId id="285" r:id="rId16"/>
    <p:sldId id="287" r:id="rId17"/>
    <p:sldId id="286" r:id="rId18"/>
    <p:sldId id="26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69"/>
    <p:restoredTop sz="94678"/>
  </p:normalViewPr>
  <p:slideViewPr>
    <p:cSldViewPr snapToGrid="0">
      <p:cViewPr varScale="1">
        <p:scale>
          <a:sx n="125" d="100"/>
          <a:sy n="125" d="100"/>
        </p:scale>
        <p:origin x="160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9A00327-D9EF-7BC1-97A9-9C50688F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DBC740FB-5039-48C1-F06F-E561C9337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BD52E551-192D-7721-B959-F1C729A4D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75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4980C3C-8321-A73E-A157-DBAD253C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F80775A2-2084-19CB-0AEE-73DB98E825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86321B88-B0BB-EED7-D8BF-C4BB73079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11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249F3AC-0171-8561-3245-F31492FCA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47DE92D-0593-1581-F7DC-6E9DA33E8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1DA46DF7-7A19-E8AF-B622-CA746A167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92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4F1BC73-81E8-3EED-97DF-315984AE9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A19CF566-733F-02B5-F267-0674A656B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2C34CA0-B4BA-ECF3-9902-E371E024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21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65AE835D-4D76-5B47-9DC2-344EB6E3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34DE62E9-ACEF-62A6-2483-015CB044E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4B92FEC0-1430-F751-7E23-68FCB6994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15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7B8D275-4023-D9E8-2E10-FF157F19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E3217681-F2E1-6DA3-0AB6-F9502F67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F4FFB5A1-C91D-3E48-C9E2-DBAB0EE1A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4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BA23331-DFFE-C582-1670-99751951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FD13F032-3AB7-886A-B338-094EEF4F7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50751500-D2A0-CDA7-AA5B-FDE282BBFD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09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340B3D4-5DF5-3F00-22A8-B5CBFD7C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C73FCBF1-1E98-DB02-E86A-1594779BA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6E308AA-477D-DF77-34CE-9BD9CA6B7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6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B437F13-AADF-5904-2196-515990ABD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0C2EB1CA-2D31-ECDD-CBDA-8E205C976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299662F-639F-DED7-92F7-A8F3244E9D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1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DBF43DA-9FCB-8F14-4EEB-805E1E58B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A4A2145-4F22-118F-4E5D-443C9CE29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226E270C-4769-CB7C-131F-E3B955880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9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D318CE4-A813-BFAE-9119-E6C4C7982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6588C225-254F-A873-C18F-0C848312B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E6D38955-AD8B-664C-4DCC-FD3DD46E3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58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B06209C-E0F4-CD9E-02D8-A7F09A265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397C02FD-EE28-BF60-ECEB-50DECA4F5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B7513756-820E-3CA0-9519-2826CA99A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8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5906A4D-4D03-1C0A-F070-D954BC25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E8EA8DB3-0F32-C8DF-9C0B-772B1C162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8C98C3E7-700B-7A3E-277B-66B7ED2B9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99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3B03B72-2D14-0A1B-19DA-1C3B05EB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8EA0CA45-528C-670A-3C88-D2FFF79FA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4182DC5-762C-5880-A3DA-2F0FCAD50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539C2BF4-5CC0-EC63-2348-9C56B019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FA93A9EB-253E-7B26-4D88-8DA5EF4998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Project Management 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5EB94F78-B16E-53C5-F9D1-A7AC5FEE8C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922B5-507C-263E-E13D-38C7064AD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2750758" cy="39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4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720D96D5-BD97-AFBF-CF5F-1C579A5C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D0774559-C98D-D4A5-79BE-6E4D90535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Project Management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11985067-F2DE-FCB8-63BB-552A934FA3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46AB0-6382-B2A9-1154-B95F17666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1" y="1017725"/>
            <a:ext cx="2655497" cy="39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D23B3B88-C20C-FB50-89B3-91E1018A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6F89FBBC-FDDF-4404-D6C4-51126A213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Project Management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3E20B601-0FEC-D622-D944-63DC60C15D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EAE461-5969-F356-A5D0-9EFD57318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1" y="1001323"/>
            <a:ext cx="7772400" cy="41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5F28E77B-88C3-C6E4-778E-BE442422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4B040981-0AF0-125A-F888-CE638CC46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But wait … you can do this in Claude Desktop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B0057055-DAEC-3778-2E1F-F7384F2E6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</a:t>
            </a:r>
            <a:r>
              <a:rPr lang="en-US" sz="1400" dirty="0" err="1">
                <a:solidFill>
                  <a:srgbClr val="F6F7F8"/>
                </a:solidFill>
              </a:rPr>
              <a:t>Lanhain</a:t>
            </a:r>
            <a:r>
              <a:rPr lang="en-US" sz="1400" dirty="0">
                <a:solidFill>
                  <a:srgbClr val="F6F7F8"/>
                </a:solidFill>
              </a:rPr>
              <a:t>, pulling the ecosystem together. </a:t>
            </a:r>
            <a:r>
              <a:rPr lang="en-US" sz="1400" dirty="0" err="1">
                <a:solidFill>
                  <a:srgbClr val="F6F7F8"/>
                </a:solidFill>
              </a:rPr>
              <a:t>gC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21A1758E-F431-A7F6-54E6-5CA4EDA051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CF93C0-CDF8-6DE3-0AB1-CDB3C016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152475"/>
            <a:ext cx="6158895" cy="38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4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E3B4CD50-22DE-27C5-58CC-89313A25A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AF2C6DFE-4C06-73AA-A3B3-BC427D457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But wait … you can do this in Claude Desktop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9F38461D-0D2A-8FB0-F089-946C0BB14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</a:t>
            </a:r>
            <a:r>
              <a:rPr lang="en-US" sz="1400" dirty="0" err="1">
                <a:solidFill>
                  <a:srgbClr val="F6F7F8"/>
                </a:solidFill>
              </a:rPr>
              <a:t>Lanhain</a:t>
            </a:r>
            <a:r>
              <a:rPr lang="en-US" sz="1400" dirty="0">
                <a:solidFill>
                  <a:srgbClr val="F6F7F8"/>
                </a:solidFill>
              </a:rPr>
              <a:t>, pulling the ecosystem together. </a:t>
            </a:r>
            <a:r>
              <a:rPr lang="en-US" sz="1400" dirty="0" err="1">
                <a:solidFill>
                  <a:srgbClr val="F6F7F8"/>
                </a:solidFill>
              </a:rPr>
              <a:t>gC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2EFCF8A5-EE62-E80D-8666-EA3396CE52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A6970-C1DB-A00D-A915-491523D34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1" y="873760"/>
            <a:ext cx="6547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FB50B00B-8E1A-7186-6F06-E8453656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931B7C6E-F508-D263-3956-39A958589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Project Management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B459FA2C-AC4D-1BE9-285A-2B5DDE6C0B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348A1-A86D-03A9-5AC3-ABF55FF34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78975"/>
            <a:ext cx="6337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5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9C40C640-DDD1-2116-9F96-9D27E8D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94B267A4-FE0B-A6F7-06C5-C7E919EF7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My Continued Love Affair with Mermaid 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51F65970-4F81-AD02-5F63-08D34B1668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6FEE35-9B2C-9E83-AEC6-A7A6001D8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6853499" cy="42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A6C5F2D3-AEC4-4FE0-9B4F-6C9A9DBA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178D7-EDAB-094D-942C-EDF3F6CA0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Where does LangChain / </a:t>
            </a:r>
            <a:r>
              <a:rPr lang="en" b="1" dirty="0" err="1">
                <a:solidFill>
                  <a:srgbClr val="F6F7F8"/>
                </a:solidFill>
              </a:rPr>
              <a:t>LangGraph</a:t>
            </a:r>
            <a:r>
              <a:rPr lang="en" b="1" dirty="0">
                <a:solidFill>
                  <a:srgbClr val="F6F7F8"/>
                </a:solidFill>
              </a:rPr>
              <a:t> come in?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0125077E-3DCC-9836-128A-A3A94C1EA0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EFCA6C1-971C-11D1-DB7F-FD2F1F107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In progress of porting to </a:t>
            </a:r>
            <a:r>
              <a:rPr lang="en-US" sz="1400" b="1" dirty="0" err="1">
                <a:solidFill>
                  <a:srgbClr val="F6F7F8"/>
                </a:solidFill>
              </a:rPr>
              <a:t>Next.js</a:t>
            </a:r>
            <a:r>
              <a:rPr lang="en-US" sz="1400" b="1" dirty="0">
                <a:solidFill>
                  <a:srgbClr val="F6F7F8"/>
                </a:solidFill>
              </a:rPr>
              <a:t> + </a:t>
            </a:r>
            <a:r>
              <a:rPr lang="en-US" sz="1400" b="1" dirty="0" err="1">
                <a:solidFill>
                  <a:srgbClr val="F6F7F8"/>
                </a:solidFill>
              </a:rPr>
              <a:t>LangGraph</a:t>
            </a:r>
            <a:r>
              <a:rPr lang="en-US" sz="1400" b="1" dirty="0">
                <a:solidFill>
                  <a:srgbClr val="F6F7F8"/>
                </a:solidFill>
              </a:rPr>
              <a:t> pipelines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Currently porting my VSCODE + CLINE processes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Joining its friends on our internal platform at Always Cool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7AB0A-19F5-532B-41FC-E83E89687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55" y="2120533"/>
            <a:ext cx="7772400" cy="30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9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Co-Founder of Austin LangChain AIMUG</a:t>
            </a:r>
            <a:r>
              <a:rPr lang="en-US" sz="1400" dirty="0">
                <a:solidFill>
                  <a:schemeClr val="bg1"/>
                </a:solidFill>
              </a:rPr>
              <a:t>: An 1100+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Oracle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142" y="3729631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I love obsidian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9DD800-6468-2E1E-00CF-31344E85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511"/>
            <a:ext cx="5021473" cy="4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F4A2642C-9CD6-EEE7-925D-156F689D0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9EB47850-2D26-C28E-C4F9-89EDE3BA6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Transcripts 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6BA3D13-E5B7-BE14-332D-BE945286B3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7EDB8-9076-52BC-9C4A-E99636244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1" y="944880"/>
            <a:ext cx="4357039" cy="41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29356CD4-0CBE-AA98-7168-DB88ACC2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5491AD6-9857-70E0-9A02-D8BF150BC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Markdown 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25273820-ED44-527B-ACE5-18618DE999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7B13F9-6CE8-0F65-2404-91895085C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82" y="924560"/>
            <a:ext cx="4294478" cy="4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6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D24DDCB7-80DE-73F9-6273-6E4D65B4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8CB3320B-CCA0-20F6-298A-1C0CF3904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Plugins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7021C4A8-E1C1-C614-0F5D-E95A602C74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17C4B8-ADFE-E8B7-86DB-0904943AB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725"/>
            <a:ext cx="4572000" cy="41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E76A6BC5-D980-F026-94AE-E53D4CBE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15731D18-7B96-1A62-5015-0B50308BF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API (accessible via MCP)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504E4AED-A755-A225-6F1E-B87C6B2413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326A02-3393-4B04-E1B3-9C0919D27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14" y="1052474"/>
            <a:ext cx="4490146" cy="4032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B5AFD5-4495-6F26-CF13-A98A0590C2F6}"/>
              </a:ext>
            </a:extLst>
          </p:cNvPr>
          <p:cNvSpPr/>
          <p:nvPr/>
        </p:nvSpPr>
        <p:spPr>
          <a:xfrm>
            <a:off x="1873624" y="3021106"/>
            <a:ext cx="2537011" cy="134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DB967-C62C-3CED-DFF3-F5769E5BAC7A}"/>
              </a:ext>
            </a:extLst>
          </p:cNvPr>
          <p:cNvSpPr/>
          <p:nvPr/>
        </p:nvSpPr>
        <p:spPr>
          <a:xfrm>
            <a:off x="2689413" y="3556989"/>
            <a:ext cx="2537011" cy="134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194FE95E-D6EB-522F-5BAD-3D9C73E5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0119AD75-EF77-D77D-D23D-39AEA55E0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VSCODE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4E3DFD1-367A-2D9C-D903-335591327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</a:t>
            </a:r>
            <a:r>
              <a:rPr lang="en-US" sz="1400" dirty="0" err="1">
                <a:solidFill>
                  <a:srgbClr val="F6F7F8"/>
                </a:solidFill>
              </a:rPr>
              <a:t>Lanhain</a:t>
            </a:r>
            <a:r>
              <a:rPr lang="en-US" sz="1400" dirty="0">
                <a:solidFill>
                  <a:srgbClr val="F6F7F8"/>
                </a:solidFill>
              </a:rPr>
              <a:t>, pulling the ecosystem together. </a:t>
            </a:r>
            <a:r>
              <a:rPr lang="en-US" sz="1400" dirty="0" err="1">
                <a:solidFill>
                  <a:srgbClr val="F6F7F8"/>
                </a:solidFill>
              </a:rPr>
              <a:t>gC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CEBAA6F2-97B8-329A-CC06-D4A4A4D572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D89E5-590C-49F3-2B16-688A805C6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6339840" cy="40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7ED5F5E8-E97D-675E-3D0C-8B09E9BA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B994884B-B41B-70D1-9A4E-33701572B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CLINE + MCP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ABBFD264-9937-AF14-CC44-72894F2E38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20AB75-71D8-B2B7-7B0C-8B5C26BF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7" y="1017724"/>
            <a:ext cx="279898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3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5090</TotalTime>
  <Words>363</Words>
  <Application>Microsoft Macintosh PowerPoint</Application>
  <PresentationFormat>On-screen Show (16:9)</PresentationFormat>
  <Paragraphs>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PowerPoint Presentation</vt:lpstr>
      <vt:lpstr>HI , I’m Colin McNamara</vt:lpstr>
      <vt:lpstr>I love obsidian</vt:lpstr>
      <vt:lpstr>Why I love obsidian – Transcripts </vt:lpstr>
      <vt:lpstr>Why I love obsidian – Markdown </vt:lpstr>
      <vt:lpstr>Why I love obsidian – Plugins</vt:lpstr>
      <vt:lpstr>Why I love obsidian – API (accessible via MCP)</vt:lpstr>
      <vt:lpstr>Why I love obsidian – VSCODE</vt:lpstr>
      <vt:lpstr>Why I love obsidian – CLINE + MCP</vt:lpstr>
      <vt:lpstr>Why I love obsidian – Project Management </vt:lpstr>
      <vt:lpstr>Why I love obsidian – Project Management</vt:lpstr>
      <vt:lpstr>Why I love obsidian – Project Management</vt:lpstr>
      <vt:lpstr>But wait … you can do this in Claude Desktop</vt:lpstr>
      <vt:lpstr>But wait … you can do this in Claude Desktop</vt:lpstr>
      <vt:lpstr>Why I love obsidian – Project Management</vt:lpstr>
      <vt:lpstr>My Continued Love Affair with Mermaid </vt:lpstr>
      <vt:lpstr>Where does LangChain / LangGraph come 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10</cp:revision>
  <dcterms:modified xsi:type="dcterms:W3CDTF">2025-03-13T01:13:54Z</dcterms:modified>
</cp:coreProperties>
</file>